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8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  <p:sldId id="303" r:id="rId54"/>
  </p:sldIdLst>
  <p:sldSz cy="5143500" cx="9144000"/>
  <p:notesSz cx="6858000" cy="9144000"/>
  <p:embeddedFontLst>
    <p:embeddedFont>
      <p:font typeface="Ubuntu"/>
      <p:regular r:id="rId55"/>
      <p:bold r:id="rId56"/>
      <p:italic r:id="rId57"/>
      <p:boldItalic r:id="rId58"/>
    </p:embeddedFont>
    <p:embeddedFont>
      <p:font typeface="Raleway"/>
      <p:regular r:id="rId59"/>
      <p:bold r:id="rId60"/>
      <p:italic r:id="rId61"/>
      <p:boldItalic r:id="rId62"/>
    </p:embeddedFont>
    <p:embeddedFont>
      <p:font typeface="Noto Sans KR"/>
      <p:regular r:id="rId63"/>
      <p:bold r:id="rId64"/>
    </p:embeddedFont>
    <p:embeddedFont>
      <p:font typeface="Staatliches"/>
      <p:regular r:id="rId65"/>
    </p:embeddedFont>
    <p:embeddedFont>
      <p:font typeface="Lato"/>
      <p:regular r:id="rId66"/>
      <p:bold r:id="rId67"/>
      <p:italic r:id="rId68"/>
      <p:boldItalic r:id="rId69"/>
    </p:embeddedFont>
    <p:embeddedFont>
      <p:font typeface="Oswald"/>
      <p:regular r:id="rId70"/>
      <p:bold r:id="rId7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D365822-ABC9-4C2D-9B4A-7D9A0CA02396}">
  <a:tblStyle styleId="{FD365822-ABC9-4C2D-9B4A-7D9A0CA0239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1147B879-856D-4C51-8A11-1C6340D2F1A1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71" Type="http://schemas.openxmlformats.org/officeDocument/2006/relationships/font" Target="fonts/Oswald-bold.fntdata"/><Relationship Id="rId70" Type="http://schemas.openxmlformats.org/officeDocument/2006/relationships/font" Target="fonts/Oswald-regular.fntdata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62" Type="http://schemas.openxmlformats.org/officeDocument/2006/relationships/font" Target="fonts/Raleway-boldItalic.fntdata"/><Relationship Id="rId61" Type="http://schemas.openxmlformats.org/officeDocument/2006/relationships/font" Target="fonts/Raleway-italic.fntdata"/><Relationship Id="rId20" Type="http://schemas.openxmlformats.org/officeDocument/2006/relationships/slide" Target="slides/slide14.xml"/><Relationship Id="rId64" Type="http://schemas.openxmlformats.org/officeDocument/2006/relationships/font" Target="fonts/NotoSansKR-bold.fntdata"/><Relationship Id="rId63" Type="http://schemas.openxmlformats.org/officeDocument/2006/relationships/font" Target="fonts/NotoSansKR-regular.fntdata"/><Relationship Id="rId22" Type="http://schemas.openxmlformats.org/officeDocument/2006/relationships/slide" Target="slides/slide16.xml"/><Relationship Id="rId66" Type="http://schemas.openxmlformats.org/officeDocument/2006/relationships/font" Target="fonts/Lato-regular.fntdata"/><Relationship Id="rId21" Type="http://schemas.openxmlformats.org/officeDocument/2006/relationships/slide" Target="slides/slide15.xml"/><Relationship Id="rId65" Type="http://schemas.openxmlformats.org/officeDocument/2006/relationships/font" Target="fonts/Staatliches-regular.fntdata"/><Relationship Id="rId24" Type="http://schemas.openxmlformats.org/officeDocument/2006/relationships/slide" Target="slides/slide18.xml"/><Relationship Id="rId68" Type="http://schemas.openxmlformats.org/officeDocument/2006/relationships/font" Target="fonts/Lato-italic.fntdata"/><Relationship Id="rId23" Type="http://schemas.openxmlformats.org/officeDocument/2006/relationships/slide" Target="slides/slide17.xml"/><Relationship Id="rId67" Type="http://schemas.openxmlformats.org/officeDocument/2006/relationships/font" Target="fonts/Lato-bold.fntdata"/><Relationship Id="rId60" Type="http://schemas.openxmlformats.org/officeDocument/2006/relationships/font" Target="fonts/Raleway-bold.fntdata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69" Type="http://schemas.openxmlformats.org/officeDocument/2006/relationships/font" Target="fonts/Lato-boldItalic.fnt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1" Type="http://schemas.openxmlformats.org/officeDocument/2006/relationships/slide" Target="slides/slide45.xml"/><Relationship Id="rId50" Type="http://schemas.openxmlformats.org/officeDocument/2006/relationships/slide" Target="slides/slide44.xml"/><Relationship Id="rId53" Type="http://schemas.openxmlformats.org/officeDocument/2006/relationships/slide" Target="slides/slide47.xml"/><Relationship Id="rId52" Type="http://schemas.openxmlformats.org/officeDocument/2006/relationships/slide" Target="slides/slide46.xml"/><Relationship Id="rId11" Type="http://schemas.openxmlformats.org/officeDocument/2006/relationships/slide" Target="slides/slide5.xml"/><Relationship Id="rId55" Type="http://schemas.openxmlformats.org/officeDocument/2006/relationships/font" Target="fonts/Ubuntu-regular.fntdata"/><Relationship Id="rId10" Type="http://schemas.openxmlformats.org/officeDocument/2006/relationships/slide" Target="slides/slide4.xml"/><Relationship Id="rId54" Type="http://schemas.openxmlformats.org/officeDocument/2006/relationships/slide" Target="slides/slide48.xml"/><Relationship Id="rId13" Type="http://schemas.openxmlformats.org/officeDocument/2006/relationships/slide" Target="slides/slide7.xml"/><Relationship Id="rId57" Type="http://schemas.openxmlformats.org/officeDocument/2006/relationships/font" Target="fonts/Ubuntu-italic.fntdata"/><Relationship Id="rId12" Type="http://schemas.openxmlformats.org/officeDocument/2006/relationships/slide" Target="slides/slide6.xml"/><Relationship Id="rId56" Type="http://schemas.openxmlformats.org/officeDocument/2006/relationships/font" Target="fonts/Ubuntu-bold.fntdata"/><Relationship Id="rId15" Type="http://schemas.openxmlformats.org/officeDocument/2006/relationships/slide" Target="slides/slide9.xml"/><Relationship Id="rId59" Type="http://schemas.openxmlformats.org/officeDocument/2006/relationships/font" Target="fonts/Raleway-regular.fntdata"/><Relationship Id="rId14" Type="http://schemas.openxmlformats.org/officeDocument/2006/relationships/slide" Target="slides/slide8.xml"/><Relationship Id="rId58" Type="http://schemas.openxmlformats.org/officeDocument/2006/relationships/font" Target="fonts/Ubuntu-boldItalic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jpg>
</file>

<file path=ppt/media/image2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4e6149ed9f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4e6149ed9f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51ccce4e55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51ccce4e55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g6e95df23704ec1e3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Google Shape;174;g6e95df23704ec1e3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51ccce4e55_0_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51ccce4e55_0_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5332a0c13c_0_1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5332a0c13c_0_1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g35332a0c13c_0_1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Google Shape;193;g35332a0c13c_0_1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5332a0c13c_0_19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5332a0c13c_0_19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g35332a0c13c_0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5" name="Google Shape;205;g35332a0c13c_0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35332a0c13c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35332a0c13c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g35332a0c13c_0_2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Google Shape;217;g35332a0c13c_0_2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5332a0c13c_0_2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5332a0c13c_0_2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5332a0c13c_0_3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5332a0c13c_0_3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35332a0c13c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35332a0c13c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351ccce4e55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351ccce4e55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35332a0c13c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35332a0c13c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6" name="Shape 2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Google Shape;247;g35332a0c13c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8" name="Google Shape;248;g35332a0c13c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5332a0c13c_0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5332a0c13c_0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5332a0c13c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5332a0c13c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35332a0c13c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35332a0c13c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5332a0c13c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5332a0c13c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6e95df23704ec1e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7" name="Google Shape;277;g6e95df23704ec1e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351ccce4e55_0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351ccce4e55_0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35332a0c13c_0_3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35332a0c13c_0_3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35332a0c13c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35332a0c13c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g35332a0c13c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4" name="Google Shape;294;g35332a0c13c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6e95df23704ec1e3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6e95df23704ec1e3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g6e95df23704ec1e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Google Shape;305;g6e95df23704ec1e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g6e95df23704ec1e3_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1" name="Google Shape;311;g6e95df23704ec1e3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5332a0c13c_0_3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Google Shape;316;g35332a0c13c_0_3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35332a0c13c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Google Shape;322;g35332a0c13c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35332a0c13c_0_3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35332a0c13c_0_3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35332a0c13c_0_3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35332a0c13c_0_3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351ccce4e55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351ccce4e55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51ccce4e55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51ccce4e55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5332a0c13c_0_2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35332a0c13c_0_2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35332a0c13c_0_2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35332a0c13c_0_2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g35332a0c13c_0_3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Google Shape;357;g35332a0c13c_0_3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35332a0c13c_0_3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35332a0c13c_0_3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g35332a0c13c_0_3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Google Shape;369;g35332a0c13c_0_3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g35332a0c13c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4" name="Google Shape;374;g35332a0c13c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8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g35332a0c13c_0_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0" name="Google Shape;380;g35332a0c13c_0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g35332a0c13c_0_3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6" name="Google Shape;386;g35332a0c13c_0_3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0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35332a0c13c_0_3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2" name="Google Shape;392;g35332a0c13c_0_3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5332a0c13c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5332a0c13c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5332a0c13c_0_1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5332a0c13c_0_1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6e95df23704ec1e3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6e95df23704ec1e3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51a1c1fda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51a1c1fda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51ccce4e55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51ccce4e55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F1C23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Font typeface="Noto Sans KR"/>
              <a:buNone/>
              <a:defRPr sz="4200">
                <a:latin typeface="Noto Sans KR"/>
                <a:ea typeface="Noto Sans KR"/>
                <a:cs typeface="Noto Sans KR"/>
                <a:sym typeface="Noto Sans K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Font typeface="Noto Sans KR"/>
              <a:buNone/>
              <a:defRPr sz="4200">
                <a:latin typeface="Noto Sans KR"/>
                <a:ea typeface="Noto Sans KR"/>
                <a:cs typeface="Noto Sans KR"/>
                <a:sym typeface="Noto Sans K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Font typeface="Noto Sans KR"/>
              <a:buNone/>
              <a:defRPr sz="4200">
                <a:latin typeface="Noto Sans KR"/>
                <a:ea typeface="Noto Sans KR"/>
                <a:cs typeface="Noto Sans KR"/>
                <a:sym typeface="Noto Sans K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Font typeface="Noto Sans KR"/>
              <a:buNone/>
              <a:defRPr sz="4200">
                <a:latin typeface="Noto Sans KR"/>
                <a:ea typeface="Noto Sans KR"/>
                <a:cs typeface="Noto Sans KR"/>
                <a:sym typeface="Noto Sans K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Font typeface="Noto Sans KR"/>
              <a:buNone/>
              <a:defRPr sz="4200">
                <a:latin typeface="Noto Sans KR"/>
                <a:ea typeface="Noto Sans KR"/>
                <a:cs typeface="Noto Sans KR"/>
                <a:sym typeface="Noto Sans K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Font typeface="Noto Sans KR"/>
              <a:buNone/>
              <a:defRPr sz="4200">
                <a:latin typeface="Noto Sans KR"/>
                <a:ea typeface="Noto Sans KR"/>
                <a:cs typeface="Noto Sans KR"/>
                <a:sym typeface="Noto Sans K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Font typeface="Noto Sans KR"/>
              <a:buNone/>
              <a:defRPr sz="4200">
                <a:latin typeface="Noto Sans KR"/>
                <a:ea typeface="Noto Sans KR"/>
                <a:cs typeface="Noto Sans KR"/>
                <a:sym typeface="Noto Sans K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Font typeface="Noto Sans KR"/>
              <a:buNone/>
              <a:defRPr sz="4200">
                <a:latin typeface="Noto Sans KR"/>
                <a:ea typeface="Noto Sans KR"/>
                <a:cs typeface="Noto Sans KR"/>
                <a:sym typeface="Noto Sans K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Font typeface="Noto Sans KR"/>
              <a:buNone/>
              <a:defRPr sz="4200"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3" name="Google Shape;13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14" name="Google Shape;14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/>
          <p:nvPr/>
        </p:nvSpPr>
        <p:spPr>
          <a:xfrm>
            <a:off x="0" y="0"/>
            <a:ext cx="33381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" name="Google Shape;70;p11"/>
          <p:cNvGrpSpPr/>
          <p:nvPr/>
        </p:nvGrpSpPr>
        <p:grpSpPr>
          <a:xfrm>
            <a:off x="496341" y="1198531"/>
            <a:ext cx="381291" cy="45826"/>
            <a:chOff x="4580561" y="2589004"/>
            <a:chExt cx="1064464" cy="25200"/>
          </a:xfrm>
        </p:grpSpPr>
        <p:sp>
          <p:nvSpPr>
            <p:cNvPr id="71" name="Google Shape;71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" name="Google Shape;73;p11"/>
          <p:cNvSpPr txBox="1"/>
          <p:nvPr>
            <p:ph type="title"/>
          </p:nvPr>
        </p:nvSpPr>
        <p:spPr>
          <a:xfrm>
            <a:off x="333306" y="1312300"/>
            <a:ext cx="27618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None/>
              <a:defRPr sz="2600">
                <a:solidFill>
                  <a:srgbClr val="0C343D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None/>
              <a:defRPr sz="2600">
                <a:solidFill>
                  <a:srgbClr val="0C343D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None/>
              <a:defRPr sz="2600">
                <a:solidFill>
                  <a:srgbClr val="0C343D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None/>
              <a:defRPr sz="2600">
                <a:solidFill>
                  <a:srgbClr val="0C343D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None/>
              <a:defRPr sz="2600">
                <a:solidFill>
                  <a:srgbClr val="0C343D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None/>
              <a:defRPr sz="2600">
                <a:solidFill>
                  <a:srgbClr val="0C343D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None/>
              <a:defRPr sz="2600">
                <a:solidFill>
                  <a:srgbClr val="0C343D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None/>
              <a:defRPr sz="2600">
                <a:solidFill>
                  <a:srgbClr val="0C343D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C343D"/>
              </a:buClr>
              <a:buSzPts val="2600"/>
              <a:buNone/>
              <a:defRPr sz="2600">
                <a:solidFill>
                  <a:srgbClr val="0C343D"/>
                </a:solidFill>
              </a:defRPr>
            </a:lvl9pPr>
          </a:lstStyle>
          <a:p/>
        </p:txBody>
      </p:sp>
      <p:sp>
        <p:nvSpPr>
          <p:cNvPr id="74" name="Google Shape;74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2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7" name="Google Shape;77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Google Shape;79;p13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0" name="Google Shape;80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Google Shape;81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" name="Google Shape;82;p13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3" name="Google Shape;83;p13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4" name="Google Shape;84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rgbClr val="E69138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oogle Shape;16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7" name="Google Shape;17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18" name="Google Shape;18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19" name="Google Shape;19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oto Sans KR"/>
              <a:buNone/>
              <a:defRPr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oto Sans KR"/>
              <a:buNone/>
              <a:defRPr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oto Sans KR"/>
              <a:buNone/>
              <a:defRPr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oto Sans KR"/>
              <a:buNone/>
              <a:defRPr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oto Sans KR"/>
              <a:buNone/>
              <a:defRPr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oto Sans KR"/>
              <a:buNone/>
              <a:defRPr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oto Sans KR"/>
              <a:buNone/>
              <a:defRPr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oto Sans KR"/>
              <a:buNone/>
              <a:defRPr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Noto Sans KR"/>
              <a:buNone/>
              <a:defRPr sz="3600">
                <a:solidFill>
                  <a:schemeClr val="lt1"/>
                </a:solidFill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섹션 헤더 2">
  <p:cSld name="SECTION_HEADER_2">
    <p:bg>
      <p:bgPr>
        <a:solidFill>
          <a:schemeClr val="lt1"/>
        </a:solidFill>
      </p:bgPr>
    </p:bg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  <p:grpSp>
        <p:nvGrpSpPr>
          <p:cNvPr id="23" name="Google Shape;23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4" name="Google Shape;24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  <p:sp>
          <p:nvSpPr>
            <p:cNvPr id="25" name="Google Shape;25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endParaRPr>
            </a:p>
          </p:txBody>
        </p:sp>
      </p:grpSp>
      <p:sp>
        <p:nvSpPr>
          <p:cNvPr id="26" name="Google Shape;26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KR"/>
              <a:buNone/>
              <a:defRPr sz="3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KR"/>
              <a:buNone/>
              <a:defRPr sz="3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KR"/>
              <a:buNone/>
              <a:defRPr sz="3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KR"/>
              <a:buNone/>
              <a:defRPr sz="3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KR"/>
              <a:buNone/>
              <a:defRPr sz="3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KR"/>
              <a:buNone/>
              <a:defRPr sz="3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KR"/>
              <a:buNone/>
              <a:defRPr sz="3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KR"/>
              <a:buNone/>
              <a:defRPr sz="3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Noto Sans KR"/>
              <a:buNone/>
              <a:defRPr sz="3600">
                <a:solidFill>
                  <a:schemeClr val="dk1"/>
                </a:solidFill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섹션 헤더 1">
  <p:cSld name="SECTION_HEADER_1">
    <p:bg>
      <p:bgPr>
        <a:solidFill>
          <a:srgbClr val="FFD966"/>
        </a:solidFill>
      </p:bgPr>
    </p:bg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oogle Shape;28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9" name="Google Shape;29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" name="Google Shape;31;p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KR"/>
              <a:buNone/>
              <a:defRPr sz="360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KR"/>
              <a:buNone/>
              <a:defRPr sz="360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KR"/>
              <a:buNone/>
              <a:defRPr sz="360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KR"/>
              <a:buNone/>
              <a:defRPr sz="360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KR"/>
              <a:buNone/>
              <a:defRPr sz="360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KR"/>
              <a:buNone/>
              <a:defRPr sz="360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KR"/>
              <a:buNone/>
              <a:defRPr sz="360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KR"/>
              <a:buNone/>
              <a:defRPr sz="360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Noto Sans KR"/>
              <a:buNone/>
              <a:defRPr sz="3600">
                <a:solidFill>
                  <a:srgbClr val="000000"/>
                </a:solidFill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5" name="Google Shape;35;p6"/>
          <p:cNvGrpSpPr/>
          <p:nvPr/>
        </p:nvGrpSpPr>
        <p:grpSpPr>
          <a:xfrm flipH="1" rot="10800000">
            <a:off x="847807" y="962810"/>
            <a:ext cx="745763" cy="63050"/>
            <a:chOff x="4580561" y="2589004"/>
            <a:chExt cx="1064464" cy="25200"/>
          </a:xfrm>
        </p:grpSpPr>
        <p:sp>
          <p:nvSpPr>
            <p:cNvPr id="36" name="Google Shape;36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Google Shape;37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8" name="Google Shape;38;p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9" name="Google Shape;39;p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0" name="Google Shape;40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" name="Google Shape;43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4" name="Google Shape;44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" name="Google Shape;46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7" name="Google Shape;47;p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noFill/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0" y="0"/>
            <a:ext cx="9144000" cy="802500"/>
          </a:xfrm>
          <a:prstGeom prst="rect">
            <a:avLst/>
          </a:prstGeom>
          <a:solidFill>
            <a:srgbClr val="F1C23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8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300"/>
              <a:buFont typeface="Noto Sans KR"/>
              <a:buNone/>
              <a:defRPr sz="2300">
                <a:latin typeface="Noto Sans KR"/>
                <a:ea typeface="Noto Sans KR"/>
                <a:cs typeface="Noto Sans KR"/>
                <a:sym typeface="Noto Sans K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300"/>
              <a:buFont typeface="Noto Sans KR"/>
              <a:buNone/>
              <a:defRPr sz="2300">
                <a:latin typeface="Noto Sans KR"/>
                <a:ea typeface="Noto Sans KR"/>
                <a:cs typeface="Noto Sans KR"/>
                <a:sym typeface="Noto Sans K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300"/>
              <a:buFont typeface="Noto Sans KR"/>
              <a:buNone/>
              <a:defRPr sz="2300">
                <a:latin typeface="Noto Sans KR"/>
                <a:ea typeface="Noto Sans KR"/>
                <a:cs typeface="Noto Sans KR"/>
                <a:sym typeface="Noto Sans K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300"/>
              <a:buFont typeface="Noto Sans KR"/>
              <a:buNone/>
              <a:defRPr sz="2300">
                <a:latin typeface="Noto Sans KR"/>
                <a:ea typeface="Noto Sans KR"/>
                <a:cs typeface="Noto Sans KR"/>
                <a:sym typeface="Noto Sans K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300"/>
              <a:buFont typeface="Noto Sans KR"/>
              <a:buNone/>
              <a:defRPr sz="2300">
                <a:latin typeface="Noto Sans KR"/>
                <a:ea typeface="Noto Sans KR"/>
                <a:cs typeface="Noto Sans KR"/>
                <a:sym typeface="Noto Sans K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300"/>
              <a:buFont typeface="Noto Sans KR"/>
              <a:buNone/>
              <a:defRPr sz="2300">
                <a:latin typeface="Noto Sans KR"/>
                <a:ea typeface="Noto Sans KR"/>
                <a:cs typeface="Noto Sans KR"/>
                <a:sym typeface="Noto Sans K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300"/>
              <a:buFont typeface="Noto Sans KR"/>
              <a:buNone/>
              <a:defRPr sz="2300">
                <a:latin typeface="Noto Sans KR"/>
                <a:ea typeface="Noto Sans KR"/>
                <a:cs typeface="Noto Sans KR"/>
                <a:sym typeface="Noto Sans K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300"/>
              <a:buFont typeface="Noto Sans KR"/>
              <a:buNone/>
              <a:defRPr sz="2300">
                <a:latin typeface="Noto Sans KR"/>
                <a:ea typeface="Noto Sans KR"/>
                <a:cs typeface="Noto Sans KR"/>
                <a:sym typeface="Noto Sans K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300"/>
              <a:buFont typeface="Noto Sans KR"/>
              <a:buNone/>
              <a:defRPr sz="2300">
                <a:latin typeface="Noto Sans KR"/>
                <a:ea typeface="Noto Sans KR"/>
                <a:cs typeface="Noto Sans KR"/>
                <a:sym typeface="Noto Sans KR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" name="Google Shape;56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7" name="Google Shape;57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0" name="Google Shape;60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1" name="Google Shape;61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Google Shape;63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64" name="Google Shape;64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2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8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5"/>
          <p:cNvSpPr txBox="1"/>
          <p:nvPr/>
        </p:nvSpPr>
        <p:spPr>
          <a:xfrm>
            <a:off x="6667800" y="0"/>
            <a:ext cx="2476200" cy="43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100">
                <a:latin typeface="Noto Sans KR"/>
                <a:ea typeface="Noto Sans KR"/>
                <a:cs typeface="Noto Sans KR"/>
                <a:sym typeface="Noto Sans KR"/>
              </a:rPr>
              <a:t>김대인, 이건우, 이승훈, 장진혁</a:t>
            </a:r>
            <a:endParaRPr b="1" sz="110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pic>
        <p:nvPicPr>
          <p:cNvPr id="92" name="Google Shape;92;p15" title="truck7.jpg"/>
          <p:cNvPicPr preferRelativeResize="0"/>
          <p:nvPr/>
        </p:nvPicPr>
        <p:blipFill rotWithShape="1">
          <a:blip r:embed="rId3">
            <a:alphaModFix/>
          </a:blip>
          <a:srcRect b="11356" l="0" r="9214" t="3063"/>
          <a:stretch/>
        </p:blipFill>
        <p:spPr>
          <a:xfrm>
            <a:off x="0" y="0"/>
            <a:ext cx="363752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5"/>
          <p:cNvSpPr txBox="1"/>
          <p:nvPr/>
        </p:nvSpPr>
        <p:spPr>
          <a:xfrm>
            <a:off x="3994525" y="1753525"/>
            <a:ext cx="4820400" cy="93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2700">
                <a:latin typeface="Noto Sans KR"/>
                <a:ea typeface="Noto Sans KR"/>
                <a:cs typeface="Noto Sans KR"/>
                <a:sym typeface="Noto Sans KR"/>
              </a:rPr>
              <a:t>IoT기반 자율 운송관제 시스템</a:t>
            </a:r>
            <a:endParaRPr b="1" sz="270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94" name="Google Shape;94;p15"/>
          <p:cNvSpPr txBox="1"/>
          <p:nvPr/>
        </p:nvSpPr>
        <p:spPr>
          <a:xfrm>
            <a:off x="3994525" y="2625725"/>
            <a:ext cx="45180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500">
                <a:solidFill>
                  <a:srgbClr val="292A2E"/>
                </a:solidFill>
                <a:latin typeface="Noto Sans KR"/>
                <a:ea typeface="Noto Sans KR"/>
                <a:cs typeface="Noto Sans KR"/>
                <a:sym typeface="Noto Sans KR"/>
              </a:rPr>
              <a:t>희토류 및 광물 자원 운송을 위한 스마트 관제 시스템</a:t>
            </a:r>
            <a:endParaRPr sz="1500">
              <a:solidFill>
                <a:srgbClr val="292A2E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95" name="Google Shape;95;p15"/>
          <p:cNvSpPr/>
          <p:nvPr/>
        </p:nvSpPr>
        <p:spPr>
          <a:xfrm flipH="1">
            <a:off x="8246400" y="4245900"/>
            <a:ext cx="897600" cy="897600"/>
          </a:xfrm>
          <a:prstGeom prst="round1Rect">
            <a:avLst>
              <a:gd fmla="val 16667" name="adj"/>
            </a:avLst>
          </a:prstGeom>
          <a:solidFill>
            <a:srgbClr val="FFFFFF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p15"/>
          <p:cNvSpPr/>
          <p:nvPr/>
        </p:nvSpPr>
        <p:spPr>
          <a:xfrm flipH="1">
            <a:off x="8246400" y="4245900"/>
            <a:ext cx="897600" cy="897600"/>
          </a:xfrm>
          <a:prstGeom prst="rtTriangle">
            <a:avLst/>
          </a:pr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15"/>
          <p:cNvSpPr txBox="1"/>
          <p:nvPr/>
        </p:nvSpPr>
        <p:spPr>
          <a:xfrm>
            <a:off x="6812025" y="4245900"/>
            <a:ext cx="1341000" cy="61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3300">
                <a:solidFill>
                  <a:srgbClr val="292A2E"/>
                </a:solidFill>
                <a:latin typeface="Staatliches"/>
                <a:ea typeface="Staatliches"/>
                <a:cs typeface="Staatliches"/>
                <a:sym typeface="Staatliches"/>
              </a:rPr>
              <a:t>D.U.S.T.</a:t>
            </a:r>
            <a:endParaRPr b="1" sz="3300">
              <a:solidFill>
                <a:srgbClr val="292A2E"/>
              </a:solidFill>
              <a:latin typeface="Staatliches"/>
              <a:ea typeface="Staatliches"/>
              <a:cs typeface="Staatliches"/>
              <a:sym typeface="Staatliches"/>
            </a:endParaRPr>
          </a:p>
        </p:txBody>
      </p:sp>
      <p:sp>
        <p:nvSpPr>
          <p:cNvPr id="98" name="Google Shape;98;p15"/>
          <p:cNvSpPr txBox="1"/>
          <p:nvPr/>
        </p:nvSpPr>
        <p:spPr>
          <a:xfrm>
            <a:off x="6427875" y="4726725"/>
            <a:ext cx="1804500" cy="29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700">
                <a:solidFill>
                  <a:srgbClr val="292A2E"/>
                </a:solidFill>
                <a:latin typeface="Ubuntu"/>
                <a:ea typeface="Ubuntu"/>
                <a:cs typeface="Ubuntu"/>
                <a:sym typeface="Ubuntu"/>
              </a:rPr>
              <a:t>Dynamic Unified Smart Transport</a:t>
            </a:r>
            <a:endParaRPr sz="900"/>
          </a:p>
        </p:txBody>
      </p:sp>
      <p:sp>
        <p:nvSpPr>
          <p:cNvPr id="99" name="Google Shape;99;p15"/>
          <p:cNvSpPr txBox="1"/>
          <p:nvPr/>
        </p:nvSpPr>
        <p:spPr>
          <a:xfrm>
            <a:off x="6366075" y="4468950"/>
            <a:ext cx="567600" cy="36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292A2E"/>
                </a:solidFill>
                <a:latin typeface="Oswald"/>
                <a:ea typeface="Oswald"/>
                <a:cs typeface="Oswald"/>
                <a:sym typeface="Oswald"/>
              </a:rPr>
              <a:t>Team</a:t>
            </a:r>
            <a:endParaRPr>
              <a:solidFill>
                <a:srgbClr val="292A2E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4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차량 위치 파악</a:t>
            </a:r>
            <a:endParaRPr/>
          </a:p>
        </p:txBody>
      </p:sp>
      <p:sp>
        <p:nvSpPr>
          <p:cNvPr id="169" name="Google Shape;169;p24"/>
          <p:cNvSpPr txBox="1"/>
          <p:nvPr/>
        </p:nvSpPr>
        <p:spPr>
          <a:xfrm>
            <a:off x="441625" y="1187225"/>
            <a:ext cx="7688400" cy="6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차량에 부착된 RFID 센서를 통해 바닥에 매설된 RFID 카드의 ID 스캔 </a:t>
            </a:r>
            <a:endParaRPr sz="18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70" name="Google Shape;170;p24"/>
          <p:cNvSpPr txBox="1"/>
          <p:nvPr/>
        </p:nvSpPr>
        <p:spPr>
          <a:xfrm>
            <a:off x="441625" y="1677050"/>
            <a:ext cx="7688400" cy="6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차량이 ID를 통해 위치를 파악하여 PC로 차량의 위치 전송</a:t>
            </a:r>
            <a:r>
              <a:rPr lang="ko" sz="18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endParaRPr sz="18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171" name="Google Shape;171;p24"/>
          <p:cNvSpPr txBox="1"/>
          <p:nvPr/>
        </p:nvSpPr>
        <p:spPr>
          <a:xfrm>
            <a:off x="441625" y="2182050"/>
            <a:ext cx="7688400" cy="69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8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PC가 정상적인 경로 진행인지 파악하여 차량으로 피드백</a:t>
            </a:r>
            <a:r>
              <a:rPr lang="ko" sz="18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 </a:t>
            </a:r>
            <a:endParaRPr sz="18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25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TCP </a:t>
            </a:r>
            <a:r>
              <a:rPr lang="ko"/>
              <a:t>통신 규약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6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요약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182" name="Google Shape;182;p26"/>
          <p:cNvGraphicFramePr/>
          <p:nvPr/>
        </p:nvGraphicFramePr>
        <p:xfrm>
          <a:off x="430475" y="10670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{FD365822-ABC9-4C2D-9B4A-7D9A0CA02396}</a:tableStyleId>
              </a:tblPr>
              <a:tblGrid>
                <a:gridCol w="1213300"/>
                <a:gridCol w="2482900"/>
                <a:gridCol w="460950"/>
                <a:gridCol w="1479000"/>
                <a:gridCol w="1962225"/>
                <a:gridCol w="715950"/>
              </a:tblGrid>
              <a:tr h="135025"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TRUCK</a:t>
                      </a:r>
                      <a:r>
                        <a:rPr b="1"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-&gt; PC</a:t>
                      </a:r>
                      <a:endParaRPr b="1"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  <a:tc hMerge="1"/>
                <a:tc hMerge="1"/>
                <a:tc gridSpan="3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PC -&gt; TRUCK</a:t>
                      </a:r>
                      <a:endParaRPr b="1"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  <a:tc hMerge="1"/>
                <a:tc hMerge="1"/>
              </a:tr>
              <a:tr h="135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데이터 종류</a:t>
                      </a:r>
                      <a:endParaRPr b="1"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주기</a:t>
                      </a:r>
                      <a:endParaRPr b="1"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데이터 종류</a:t>
                      </a:r>
                      <a:endParaRPr b="1"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주기</a:t>
                      </a:r>
                      <a:endParaRPr b="1"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</a:tr>
              <a:tr h="192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현재 상태</a:t>
                      </a:r>
                      <a:endParaRPr b="1"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자체 FSM에서 상태 변화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즉시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미션 정보</a:t>
                      </a:r>
                      <a:endParaRPr b="1"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미션 종류(A, B), 요청된 화물의 양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5초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2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현재 위치</a:t>
                      </a:r>
                      <a:endParaRPr b="1"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코스에 매설된 RFID를 통해 위치 정보 습득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즉시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 통과 승인</a:t>
                      </a:r>
                      <a:endParaRPr b="1"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GATE 열림 신호 전송 시 게이트 통과 승인 전송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즉시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2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배터리 잔량</a:t>
                      </a:r>
                      <a:endParaRPr b="1"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실제 배터리 잔량이 아니고 가상으로 관리되는 배터리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5초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비상 정지 명령</a:t>
                      </a:r>
                      <a:endParaRPr b="1"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사용자 요청 비상 정지 명령 전송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즉시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3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장애물 감지</a:t>
                      </a:r>
                      <a:endParaRPr b="1"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초음파 센서를 이용해 장애물 감지 여부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즉시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다음 미션 존재 여부</a:t>
                      </a:r>
                      <a:endParaRPr b="1"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다음 미션의 존재 여부에 대해 응답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즉시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135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미션 완료</a:t>
                      </a:r>
                      <a:endParaRPr b="1"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UNLOAD 시 미션 완료 신호 전송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즉시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속도</a:t>
                      </a:r>
                      <a:endParaRPr b="1"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1단계, 2단계, 3단계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즉시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192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 통과 승인 요청</a:t>
                      </a:r>
                      <a:endParaRPr b="1"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체크포인트 접근 시 게이트 통과 승인 요청 전송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즉시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1929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다음 미션 존재 여부 요청</a:t>
                      </a:r>
                      <a:endParaRPr b="1"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다음 미션이 존재하는지 물어봄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30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다음 미션 응답</a:t>
                      </a:r>
                      <a:endParaRPr b="1"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다음 미션 수락 여부를 전송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즉시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7"/>
          <p:cNvSpPr/>
          <p:nvPr/>
        </p:nvSpPr>
        <p:spPr>
          <a:xfrm>
            <a:off x="219225" y="1731125"/>
            <a:ext cx="3696600" cy="2630700"/>
          </a:xfrm>
          <a:prstGeom prst="rect">
            <a:avLst/>
          </a:prstGeom>
          <a:solidFill>
            <a:srgbClr val="FFF2CC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8" name="Google Shape;188;p27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메시지 공통 구조</a:t>
            </a:r>
            <a:endParaRPr/>
          </a:p>
        </p:txBody>
      </p:sp>
      <p:sp>
        <p:nvSpPr>
          <p:cNvPr id="189" name="Google Shape;189;p27"/>
          <p:cNvSpPr txBox="1"/>
          <p:nvPr/>
        </p:nvSpPr>
        <p:spPr>
          <a:xfrm>
            <a:off x="345600" y="1891725"/>
            <a:ext cx="3638400" cy="25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KR"/>
                <a:ea typeface="Noto Sans KR"/>
                <a:cs typeface="Noto Sans KR"/>
                <a:sym typeface="Noto Sans KR"/>
              </a:rPr>
              <a:t>{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KR"/>
                <a:ea typeface="Noto Sans KR"/>
                <a:cs typeface="Noto Sans KR"/>
                <a:sym typeface="Noto Sans KR"/>
              </a:rPr>
              <a:t>  "sender": "TRUCK01",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KR"/>
                <a:ea typeface="Noto Sans KR"/>
                <a:cs typeface="Noto Sans KR"/>
                <a:sym typeface="Noto Sans KR"/>
              </a:rPr>
              <a:t>  "receiver": "GATE_A",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KR"/>
                <a:ea typeface="Noto Sans KR"/>
                <a:cs typeface="Noto Sans KR"/>
                <a:sym typeface="Noto Sans KR"/>
              </a:rPr>
              <a:t>  "cmd": "OPEN_GATE",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KR"/>
                <a:ea typeface="Noto Sans KR"/>
                <a:cs typeface="Noto Sans KR"/>
                <a:sym typeface="Noto Sans KR"/>
              </a:rPr>
              <a:t>  "payload": {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KR"/>
                <a:ea typeface="Noto Sans KR"/>
                <a:cs typeface="Noto Sans KR"/>
                <a:sym typeface="Noto Sans KR"/>
              </a:rPr>
              <a:t>    "timestamp": "2025-05-01T14:00:12",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KR"/>
                <a:ea typeface="Noto Sans KR"/>
                <a:cs typeface="Noto Sans KR"/>
                <a:sym typeface="Noto Sans KR"/>
              </a:rPr>
              <a:t>    "position": "checkpoint_A",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KR"/>
                <a:ea typeface="Noto Sans KR"/>
                <a:cs typeface="Noto Sans KR"/>
                <a:sym typeface="Noto Sans KR"/>
              </a:rPr>
              <a:t>    "mission_id": "M0001"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KR"/>
                <a:ea typeface="Noto Sans KR"/>
                <a:cs typeface="Noto Sans KR"/>
                <a:sym typeface="Noto Sans KR"/>
              </a:rPr>
              <a:t>  }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KR"/>
                <a:ea typeface="Noto Sans KR"/>
                <a:cs typeface="Noto Sans KR"/>
                <a:sym typeface="Noto Sans KR"/>
              </a:rPr>
              <a:t>}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190" name="Google Shape;190;p27"/>
          <p:cNvGraphicFramePr/>
          <p:nvPr/>
        </p:nvGraphicFramePr>
        <p:xfrm>
          <a:off x="4234525" y="2133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{1147B879-856D-4C51-8A11-1C6340D2F1A1}</a:tableStyleId>
              </a:tblPr>
              <a:tblGrid>
                <a:gridCol w="871225"/>
                <a:gridCol w="852050"/>
                <a:gridCol w="2715050"/>
              </a:tblGrid>
              <a:tr h="2476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필드명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타입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sender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string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발신자 ID (TRUCK01, SERVER, GATE_A 등)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receiver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string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수신 대상 ID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cmd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string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명령어 코드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payload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object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추가 데이터 (가변)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8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트럭 to PC</a:t>
            </a:r>
            <a:endParaRPr/>
          </a:p>
        </p:txBody>
      </p:sp>
      <p:graphicFrame>
        <p:nvGraphicFramePr>
          <p:cNvPr id="196" name="Google Shape;196;p28"/>
          <p:cNvGraphicFramePr/>
          <p:nvPr/>
        </p:nvGraphicFramePr>
        <p:xfrm>
          <a:off x="491075" y="1200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{1147B879-856D-4C51-8A11-1C6340D2F1A1}</a:tableStyleId>
              </a:tblPr>
              <a:tblGrid>
                <a:gridCol w="1820775"/>
                <a:gridCol w="4234975"/>
                <a:gridCol w="2050050"/>
              </a:tblGrid>
              <a:tr h="2698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데이터 종류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전송 조건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</a:tr>
              <a:tr h="362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STATUS_UPDATE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FSM 상태, 위치, 배터리, 장애물 여부 등 종합 보고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5초마다 주기 전송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5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STATE_CHANGE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FSM 상태 전이 발생 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즉시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5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RFID_POSITION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RFID 태그 인식 시 위치 보고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즉시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62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BATTERY_LEVEL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가상 배터리 정보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5초 주기 혹은 통합 전송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OBSTACLE_DETECTED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장애물 감지 또는 해제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즉시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MISSION_COMPLETE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적재/하역 완료 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즉시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GATE_PASS_REQUEST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 통과 요청 (체크포인트 접근 시)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즉시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1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CHECK_NEXT_MISSION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다음 미션 요청 여부 확인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즉시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553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MISSION_</a:t>
                      </a: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ACK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다음 미션 응답, 미션 수락 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즉시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9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트럭 to PC - </a:t>
            </a:r>
            <a:r>
              <a:rPr lang="ko"/>
              <a:t>예시 메시지</a:t>
            </a:r>
            <a:endParaRPr/>
          </a:p>
        </p:txBody>
      </p:sp>
      <p:graphicFrame>
        <p:nvGraphicFramePr>
          <p:cNvPr id="202" name="Google Shape;202;p29"/>
          <p:cNvGraphicFramePr/>
          <p:nvPr/>
        </p:nvGraphicFramePr>
        <p:xfrm>
          <a:off x="385250" y="14647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{1147B879-856D-4C51-8A11-1C6340D2F1A1}</a:tableStyleId>
              </a:tblPr>
              <a:tblGrid>
                <a:gridCol w="1282150"/>
                <a:gridCol w="7212025"/>
              </a:tblGrid>
              <a:tr h="2476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데이터 종류</a:t>
                      </a:r>
                      <a:endParaRPr b="1"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1C23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예시 메시지 (JSON)</a:t>
                      </a:r>
                      <a:endParaRPr b="1"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1C232"/>
                    </a:solidFill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현재 상태</a:t>
                      </a:r>
                      <a:endParaRPr b="1"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json { "cmd": "STATUS_UPDATE", "payload": { "state": "waiting_assignment" } }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현재 위치</a:t>
                      </a:r>
                      <a:endParaRPr b="1"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json { "cmd": "RFID_POSITION", "payload": { "position": "checkpoint_A" } }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배터리 잔량</a:t>
                      </a:r>
                      <a:endParaRPr b="1"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json { "cmd": "STATUS_UPDATE", "payload": { "battery": 84 } }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장애물 감지</a:t>
                      </a:r>
                      <a:endParaRPr b="1"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json { "cmd": "OBSTACLE_DETECTED", "payload": { "detected": true, "distance_cm": 23 } }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미션 완료</a:t>
                      </a:r>
                      <a:endParaRPr b="1"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json { "cmd": "MISSION_COMPLETE", "payload": { "mission_id": "M0015", "type": "UNLOAD" } }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6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 통과 승인 요청</a:t>
                      </a:r>
                      <a:endParaRPr b="1"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json { "cmd": "GATE_PASS_REQUEST", "payload": { "target_gate": "GATE_A", "checkpoint": "checkpoint_A" } }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76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다음 미션 존재 여부</a:t>
                      </a:r>
                      <a:endParaRPr b="1"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json { "cmd": "CHECK_NEXT_MISSION", "payload": {} }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다음 미션 응답</a:t>
                      </a:r>
                      <a:endParaRPr b="1"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json { "cmd": "MISSION_ACK", "payload": { "mission_id": "M0016", "accepted": true } }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6" name="Shape 2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Google Shape;207;p30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PC to </a:t>
            </a:r>
            <a:r>
              <a:rPr lang="ko"/>
              <a:t>트럭</a:t>
            </a:r>
            <a:endParaRPr/>
          </a:p>
        </p:txBody>
      </p:sp>
      <p:graphicFrame>
        <p:nvGraphicFramePr>
          <p:cNvPr id="208" name="Google Shape;208;p30"/>
          <p:cNvGraphicFramePr/>
          <p:nvPr/>
        </p:nvGraphicFramePr>
        <p:xfrm>
          <a:off x="618075" y="12107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{1147B879-856D-4C51-8A11-1C6340D2F1A1}</a:tableStyleId>
              </a:tblPr>
              <a:tblGrid>
                <a:gridCol w="1508325"/>
                <a:gridCol w="3535575"/>
                <a:gridCol w="2968775"/>
              </a:tblGrid>
              <a:tr h="2476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cmd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전송 조건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MOVE_TO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특정 위치로 이동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미션 시작 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STOP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비상 정지 요청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사용자 조작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RESUME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정지 해제 요청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사용자 조작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MISSION_INFO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미션 종류 및 양 정보 제공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5초 주기 또는 새 미션 발생 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GATE_PASS_AUTH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 통과 승인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 개방 직후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SET_SPEED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1단계/2단계/3단계 속도 설정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사용자 설정 변경 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UPDATE_STATUS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상태 강제 보고 요청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예외 상황 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1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PC to 트럭 - </a:t>
            </a:r>
            <a:r>
              <a:rPr lang="ko"/>
              <a:t>예시 메시지</a:t>
            </a:r>
            <a:endParaRPr/>
          </a:p>
        </p:txBody>
      </p:sp>
      <p:graphicFrame>
        <p:nvGraphicFramePr>
          <p:cNvPr id="214" name="Google Shape;214;p31"/>
          <p:cNvGraphicFramePr/>
          <p:nvPr/>
        </p:nvGraphicFramePr>
        <p:xfrm>
          <a:off x="448750" y="1312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{1147B879-856D-4C51-8A11-1C6340D2F1A1}</a:tableStyleId>
              </a:tblPr>
              <a:tblGrid>
                <a:gridCol w="1257300"/>
                <a:gridCol w="7172325"/>
              </a:tblGrid>
              <a:tr h="2476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데이터 종류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예시 메시지 (JSON)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미션 정보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json { "cmd": "MISSION_INFO", "payload": { "mission_id": "M0016", "type": "A", "quantity": 5 } }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 통과 승인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json { "cmd": "GATE_PASS_AUTH", "payload": { "gate_id": "GATE_A", "mission_id": "M0016" } }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비상 정지 명령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json { "cmd": "STOP", "payload": { "reason": "manual_interrupt" } }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속도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json { "cmd": "SET_SPEED", "payload": { "level": 2 } }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32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보조 메시지</a:t>
            </a:r>
            <a:endParaRPr/>
          </a:p>
        </p:txBody>
      </p:sp>
      <p:graphicFrame>
        <p:nvGraphicFramePr>
          <p:cNvPr id="220" name="Google Shape;220;p32"/>
          <p:cNvGraphicFramePr/>
          <p:nvPr/>
        </p:nvGraphicFramePr>
        <p:xfrm>
          <a:off x="438538" y="1340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{1147B879-856D-4C51-8A11-1C6340D2F1A1}</a:tableStyleId>
              </a:tblPr>
              <a:tblGrid>
                <a:gridCol w="839875"/>
                <a:gridCol w="7328800"/>
              </a:tblGrid>
              <a:tr h="2721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메시지 종류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예시 메시지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</a:tr>
              <a:tr h="272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ACK 응답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json { "cmd": "ACK", "payload": { "ref_cmd": "MOVE_TO", "result": "SUCCESS" } }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21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에러 응답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json { "cmd": "ACK", "payload": { "ref_cmd": "MISSION_INFO", "result": "FAIL", "reason": "Invalid format" } }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3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요약</a:t>
            </a:r>
            <a:endParaRPr/>
          </a:p>
        </p:txBody>
      </p:sp>
      <p:graphicFrame>
        <p:nvGraphicFramePr>
          <p:cNvPr id="226" name="Google Shape;226;p33"/>
          <p:cNvGraphicFramePr/>
          <p:nvPr/>
        </p:nvGraphicFramePr>
        <p:xfrm>
          <a:off x="1327125" y="9567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{1147B879-856D-4C51-8A11-1C6340D2F1A1}</a:tableStyleId>
              </a:tblPr>
              <a:tblGrid>
                <a:gridCol w="1163900"/>
                <a:gridCol w="1239800"/>
                <a:gridCol w="1809075"/>
                <a:gridCol w="1955175"/>
              </a:tblGrid>
              <a:tr h="2729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방향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상황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예시 cmd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payload 요약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</a:tr>
              <a:tr h="257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TRUCK→PC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상태 변화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STATUS_UPDATE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"state": "waiting_assignment"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  <a:tr h="257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TRUCK→PC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위치 보고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RFID_POSITION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"position": "checkpoint_A"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  <a:tr h="257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TRUCK→PC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배터리 보고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STATUS_UPDATE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"battery": 84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  <a:tr h="257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TRUCK→PC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장애물 감지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OBSTACLE_DETECTED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"detected": true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  <a:tr h="257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TRUCK→PC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미션 완료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MISSION_COMPLETE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"mission_id": "M0015"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  <a:tr h="257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TRUCK→PC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 요청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GATE_PASS_REQUEST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"target_gate": "GATE_A"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  <a:tr h="257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TRUCK→PC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미션 응답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MISSION_ACK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"accepted": true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</a:tr>
              <a:tr h="257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PC→TRUCK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미션 전송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MISSION_INFO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"type": "A", "quantity": 5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257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PC→TRUCK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 승인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GATE_PASS_AUTH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"gate_id": "GATE_A"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257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PC→TRUCK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정지 명령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STOP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"reason": "manual_interrupt"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257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PC→TRUCK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다음 미션 요청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CHECK_NEXT_MISSION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{}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257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PC→TRUCK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속도 조절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SET_SPEED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"level": 2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</a:tr>
              <a:tr h="257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양방향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명령 응답</a:t>
                      </a:r>
                      <a:endParaRPr b="1"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ACK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7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"ref_cmd": "MOVE_TO"</a:t>
                      </a:r>
                      <a:endParaRPr sz="7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주요 기능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시리얼</a:t>
            </a:r>
            <a:r>
              <a:rPr lang="ko"/>
              <a:t> 통신 규약</a:t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5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FACILITIES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237" name="Google Shape;237;p35"/>
          <p:cNvGraphicFramePr/>
          <p:nvPr/>
        </p:nvGraphicFramePr>
        <p:xfrm>
          <a:off x="430475" y="12863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{FD365822-ABC9-4C2D-9B4A-7D9A0CA02396}</a:tableStyleId>
              </a:tblPr>
              <a:tblGrid>
                <a:gridCol w="565125"/>
                <a:gridCol w="1127700"/>
                <a:gridCol w="1127700"/>
                <a:gridCol w="3290075"/>
                <a:gridCol w="2103275"/>
              </a:tblGrid>
              <a:tr h="142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모듈 -&gt; PC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PC -&gt; </a:t>
                      </a: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모듈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작동 과정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변화 시 전송 주기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</a:tr>
              <a:tr h="326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GATE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(A, B)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열림 여부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닫힘 여부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차량 접근 여부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차량 승인 여부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차량 통과 여부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</a:t>
                      </a: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. PC는</a:t>
                      </a: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GATE에 차량 접근 여부와 차량 승인 여부를 알림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2. GATE는 PC에게 열림 여부를 알림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3. PC는 GATE에게 차량이 통과했음을 알림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4. GATE는 PC에게 닫힘 여부를 알림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즉시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432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BELT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가동 시작 여부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가동 종료 여부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차량 접근 여부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덤핑 시작 여부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덤핑 종료 여부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차량 이탈 여부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</a:t>
                      </a: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. PC는 BELT에 차량 접근 여부를 알림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2. BELT는 PC에 준비 여부를 알림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3. PC는 BELT에게 덤핑 시작 여부를 알림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4. PC는 BELT에게 덤핑 종료 여부를 알림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5. BELT는 PC에게 가동 시작 여부를 알림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6. PC는 BELT에게 차량 이탈 여부를 알림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7. BELT는 PC에게 가동 종료 여부를 알림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즉시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32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LOAD</a:t>
                      </a:r>
                      <a:b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</a:b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(A, B)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가동 시작 여부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가동 종료 여부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차량 도착 여부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차량 이탈 여부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F2CC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1. PC는 LOAD에 차량 도착 여부를 알림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2. LOAD는 PC에 가동 시작 여부를 알림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3. LOAD는 PC에 가동 중단 여부를 알림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4. PC는 LOAD에 차량 이탈 여부를 알림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즉시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6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시리얼</a:t>
            </a:r>
            <a:r>
              <a:rPr lang="ko"/>
              <a:t> 통신 규약 (1) </a:t>
            </a:r>
            <a:r>
              <a:rPr lang="ko"/>
              <a:t>명령어 포맷</a:t>
            </a:r>
            <a:endParaRPr/>
          </a:p>
        </p:txBody>
      </p:sp>
      <p:sp>
        <p:nvSpPr>
          <p:cNvPr id="243" name="Google Shape;243;p36"/>
          <p:cNvSpPr txBox="1"/>
          <p:nvPr/>
        </p:nvSpPr>
        <p:spPr>
          <a:xfrm>
            <a:off x="1696425" y="1496950"/>
            <a:ext cx="6344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ko" sz="1800">
                <a:latin typeface="Noto Sans KR"/>
                <a:ea typeface="Noto Sans KR"/>
                <a:cs typeface="Noto Sans KR"/>
                <a:sym typeface="Noto Sans KR"/>
              </a:rPr>
              <a:t>문자열 + \n (개행) 포함 전송 예: "GATE_A_OPEN\n"</a:t>
            </a:r>
            <a:endParaRPr b="1" sz="180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244" name="Google Shape;244;p36"/>
          <p:cNvGraphicFramePr/>
          <p:nvPr/>
        </p:nvGraphicFramePr>
        <p:xfrm>
          <a:off x="1874450" y="2486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{1147B879-856D-4C51-8A11-1C6340D2F1A1}</a:tableStyleId>
              </a:tblPr>
              <a:tblGrid>
                <a:gridCol w="1165725"/>
                <a:gridCol w="1141450"/>
              </a:tblGrid>
              <a:tr h="3558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명령어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6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GATE_A_OPEN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 게이트 열기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6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GATE_A_CLOSE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 게이트 닫기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6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GATE_B_OPEN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B 게이트 열기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367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GATE_B_CLOSE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B 게이트 닫기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graphicFrame>
        <p:nvGraphicFramePr>
          <p:cNvPr id="245" name="Google Shape;245;p36"/>
          <p:cNvGraphicFramePr/>
          <p:nvPr/>
        </p:nvGraphicFramePr>
        <p:xfrm>
          <a:off x="5191600" y="2615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{1147B879-856D-4C51-8A11-1C6340D2F1A1}</a:tableStyleId>
              </a:tblPr>
              <a:tblGrid>
                <a:gridCol w="973675"/>
                <a:gridCol w="956075"/>
              </a:tblGrid>
              <a:tr h="3095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명령어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01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BELT_START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벨트 시작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05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BELT_STOP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벨트 정지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7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시리얼 통신 규약 (1) </a:t>
            </a:r>
            <a:r>
              <a:rPr lang="ko"/>
              <a:t>응답 규약</a:t>
            </a:r>
            <a:endParaRPr/>
          </a:p>
        </p:txBody>
      </p:sp>
      <p:sp>
        <p:nvSpPr>
          <p:cNvPr id="251" name="Google Shape;251;p37"/>
          <p:cNvSpPr txBox="1"/>
          <p:nvPr/>
        </p:nvSpPr>
        <p:spPr>
          <a:xfrm>
            <a:off x="1677925" y="1635875"/>
            <a:ext cx="30000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000">
                <a:latin typeface="Noto Sans KR"/>
                <a:ea typeface="Noto Sans KR"/>
                <a:cs typeface="Noto Sans KR"/>
                <a:sym typeface="Noto Sans KR"/>
              </a:rPr>
              <a:t>ACK + 명령어 + 결과 (</a:t>
            </a:r>
            <a:r>
              <a:rPr lang="ko" sz="1000">
                <a:solidFill>
                  <a:srgbClr val="188038"/>
                </a:solidFill>
                <a:latin typeface="Noto Sans KR"/>
                <a:ea typeface="Noto Sans KR"/>
                <a:cs typeface="Noto Sans KR"/>
                <a:sym typeface="Noto Sans KR"/>
              </a:rPr>
              <a:t>OK</a:t>
            </a:r>
            <a:r>
              <a:rPr lang="ko" sz="1000">
                <a:latin typeface="Noto Sans KR"/>
                <a:ea typeface="Noto Sans KR"/>
                <a:cs typeface="Noto Sans KR"/>
                <a:sym typeface="Noto Sans KR"/>
              </a:rPr>
              <a:t>, </a:t>
            </a:r>
            <a:r>
              <a:rPr lang="ko" sz="1000">
                <a:solidFill>
                  <a:srgbClr val="188038"/>
                </a:solidFill>
                <a:latin typeface="Noto Sans KR"/>
                <a:ea typeface="Noto Sans KR"/>
                <a:cs typeface="Noto Sans KR"/>
                <a:sym typeface="Noto Sans KR"/>
              </a:rPr>
              <a:t>FAIL</a:t>
            </a:r>
            <a:r>
              <a:rPr lang="ko" sz="1000">
                <a:latin typeface="Noto Sans KR"/>
                <a:ea typeface="Noto Sans KR"/>
                <a:cs typeface="Noto Sans KR"/>
                <a:sym typeface="Noto Sans KR"/>
              </a:rPr>
              <a:t>, </a:t>
            </a:r>
            <a:r>
              <a:rPr lang="ko" sz="1000">
                <a:solidFill>
                  <a:srgbClr val="188038"/>
                </a:solidFill>
                <a:latin typeface="Noto Sans KR"/>
                <a:ea typeface="Noto Sans KR"/>
                <a:cs typeface="Noto Sans KR"/>
                <a:sym typeface="Noto Sans KR"/>
              </a:rPr>
              <a:t>BUSY</a:t>
            </a:r>
            <a:r>
              <a:rPr lang="ko" sz="1000">
                <a:latin typeface="Noto Sans KR"/>
                <a:ea typeface="Noto Sans KR"/>
                <a:cs typeface="Noto Sans KR"/>
                <a:sym typeface="Noto Sans KR"/>
              </a:rPr>
              <a:t>, 등)</a:t>
            </a:r>
            <a:endParaRPr sz="1000">
              <a:latin typeface="Noto Sans KR"/>
              <a:ea typeface="Noto Sans KR"/>
              <a:cs typeface="Noto Sans KR"/>
              <a:sym typeface="Noto Sans KR"/>
            </a:endParaRPr>
          </a:p>
        </p:txBody>
      </p:sp>
      <p:sp>
        <p:nvSpPr>
          <p:cNvPr id="252" name="Google Shape;252;p37"/>
          <p:cNvSpPr txBox="1"/>
          <p:nvPr/>
        </p:nvSpPr>
        <p:spPr>
          <a:xfrm>
            <a:off x="1375825" y="2402400"/>
            <a:ext cx="30000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ACK:GATE_A_OPEN:OK\n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ACK:GATE_A_CLOSE:BUSY\n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STATUS:GATE_A:OPEN\n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8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클래스 설계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9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CLASS DIAGRAM</a:t>
            </a:r>
            <a:endParaRPr/>
          </a:p>
        </p:txBody>
      </p:sp>
      <p:sp>
        <p:nvSpPr>
          <p:cNvPr id="263" name="Google Shape;263;p39"/>
          <p:cNvSpPr txBox="1"/>
          <p:nvPr/>
        </p:nvSpPr>
        <p:spPr>
          <a:xfrm>
            <a:off x="2676075" y="1973025"/>
            <a:ext cx="25626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추가 예정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중앙 제어 서버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1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중앙 제어 서버 FSM</a:t>
            </a:r>
            <a:endParaRPr/>
          </a:p>
        </p:txBody>
      </p:sp>
      <p:sp>
        <p:nvSpPr>
          <p:cNvPr id="274" name="Google Shape;274;p41"/>
          <p:cNvSpPr txBox="1"/>
          <p:nvPr/>
        </p:nvSpPr>
        <p:spPr>
          <a:xfrm>
            <a:off x="2676075" y="1973025"/>
            <a:ext cx="25626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추가 예정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2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TRUCK </a:t>
            </a:r>
            <a:r>
              <a:rPr lang="ko"/>
              <a:t>설계 계획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3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STATE</a:t>
            </a:r>
            <a:r>
              <a:rPr lang="ko"/>
              <a:t> 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285" name="Google Shape;285;p43"/>
          <p:cNvGraphicFramePr/>
          <p:nvPr/>
        </p:nvGraphicFramePr>
        <p:xfrm>
          <a:off x="266325" y="1011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{FD365822-ABC9-4C2D-9B4A-7D9A0CA02396}</a:tableStyleId>
              </a:tblPr>
              <a:tblGrid>
                <a:gridCol w="1773850"/>
                <a:gridCol w="2531825"/>
                <a:gridCol w="1792025"/>
                <a:gridCol w="2474800"/>
              </a:tblGrid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상태</a:t>
                      </a:r>
                      <a:endParaRPr b="1"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상태</a:t>
                      </a:r>
                      <a:endParaRPr b="1"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IDLE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대기 위치에서 미션 배정을 대기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MOVE_TO_GATE_FOR_UNLOAD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적재 후 게이트로 이동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MOVE_TO_GATE_FOR_LOAD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미션 초기 배정 후 게이트로 이동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MOVE_TO_UNLOAD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적재 상태에서 적하 장소로 이동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WAIT_GATE_OPEN_FOR_LOAD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적재를 위한 게이트 오픈 대기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WAIT_UNLOAD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적하 시작 대기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WAIT_GATE_OPEN_FOR_UNLOAD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적하를 위한 게이트 오픈 대기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UNLOADING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적하 실행중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MOVE_TO_LOAD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적재 장소로 이동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MOVE_TO_STANDBY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미션 완료 후 대기 위치로 복귀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WAIT_LOAD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적재 </a:t>
                      </a: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시작 대기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MOVE_TO_CHARGE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충전 장소로 이동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LOADING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적재 </a:t>
                      </a: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실행중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CHARGING_WITH_MISSION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미션 수행 전 긴급 충전 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CHARGING_WITH_NO_MISSION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대기 상태에서 충전 중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WAIT_NEXT_MISSION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다음 미션 존재 여부 요청 후 대기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EMERGENCY_STOP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비상 정지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기능 리스트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4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GLOBAL VAR 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291" name="Google Shape;291;p44"/>
          <p:cNvGraphicFramePr/>
          <p:nvPr/>
        </p:nvGraphicFramePr>
        <p:xfrm>
          <a:off x="266325" y="1011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{FD365822-ABC9-4C2D-9B4A-7D9A0CA02396}</a:tableStyleId>
              </a:tblPr>
              <a:tblGrid>
                <a:gridCol w="1773850"/>
                <a:gridCol w="2531825"/>
                <a:gridCol w="1792025"/>
                <a:gridCol w="2474800"/>
              </a:tblGrid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변수</a:t>
                      </a:r>
                      <a:endParaRPr b="1"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변수</a:t>
                      </a:r>
                      <a:endParaRPr b="1"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FLAG_GATE_A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 A 오픈 여부 (PC로부터 수신)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FLAG_GATE_B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 B 오픈 여부 (PC로부터 수신)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FLAG_LOADING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적재 진행중 여부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FLAG_UNLOADING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적하 진행중 여부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POS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트럭의 위치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MISSION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미션 종류 (A 또는 B)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FLAG_LOADED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적재 화물 존재 여부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45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STATE DIAGRAM</a:t>
            </a:r>
            <a:endParaRPr/>
          </a:p>
        </p:txBody>
      </p:sp>
      <p:pic>
        <p:nvPicPr>
          <p:cNvPr id="297" name="Google Shape;297;p45" title="state_diagram_for_truck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3300" y="892500"/>
            <a:ext cx="6457401" cy="412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6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GATE </a:t>
            </a:r>
            <a:r>
              <a:rPr lang="ko"/>
              <a:t>설계 계획</a:t>
            </a:r>
            <a:endParaRPr/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6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47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GATE STATE 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308" name="Google Shape;308;p47"/>
          <p:cNvGraphicFramePr/>
          <p:nvPr/>
        </p:nvGraphicFramePr>
        <p:xfrm>
          <a:off x="266325" y="1011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{FD365822-ABC9-4C2D-9B4A-7D9A0CA02396}</a:tableStyleId>
              </a:tblPr>
              <a:tblGrid>
                <a:gridCol w="1773850"/>
                <a:gridCol w="2531825"/>
                <a:gridCol w="1647025"/>
                <a:gridCol w="2619800"/>
              </a:tblGrid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상태</a:t>
                      </a:r>
                      <a:endParaRPr b="1"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상태</a:t>
                      </a:r>
                      <a:endParaRPr b="1"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IDLE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대기 상태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WAIT_PERMISSION_FOR_OPEN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차량 접근 후 열림 허가를 기다림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OPEN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열림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WAIT_PERMISSION_FOR_CLOSE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차량 통과 후 닫힘 허가를 기다림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CLOSE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닫힘</a:t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p48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BELT </a:t>
            </a:r>
            <a:r>
              <a:rPr lang="ko"/>
              <a:t>설계 계획</a:t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p49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BELT STATE</a:t>
            </a:r>
            <a:endParaRPr/>
          </a:p>
        </p:txBody>
      </p:sp>
      <p:graphicFrame>
        <p:nvGraphicFramePr>
          <p:cNvPr id="319" name="Google Shape;319;p49"/>
          <p:cNvGraphicFramePr/>
          <p:nvPr/>
        </p:nvGraphicFramePr>
        <p:xfrm>
          <a:off x="266325" y="10116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{FD365822-ABC9-4C2D-9B4A-7D9A0CA02396}</a:tableStyleId>
              </a:tblPr>
              <a:tblGrid>
                <a:gridCol w="1917475"/>
                <a:gridCol w="2388200"/>
                <a:gridCol w="1647025"/>
                <a:gridCol w="2619800"/>
              </a:tblGrid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상태</a:t>
                      </a:r>
                      <a:endParaRPr b="1"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상태</a:t>
                      </a:r>
                      <a:endParaRPr b="1"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8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2742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8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0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데이터베이스</a:t>
            </a:r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1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DB</a:t>
            </a:r>
            <a:endParaRPr/>
          </a:p>
        </p:txBody>
      </p:sp>
      <p:sp>
        <p:nvSpPr>
          <p:cNvPr id="330" name="Google Shape;330;p51"/>
          <p:cNvSpPr txBox="1"/>
          <p:nvPr/>
        </p:nvSpPr>
        <p:spPr>
          <a:xfrm>
            <a:off x="559400" y="1292675"/>
            <a:ext cx="6622200" cy="6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local 서버 활용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52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사용자 데이터</a:t>
            </a:r>
            <a:endParaRPr/>
          </a:p>
        </p:txBody>
      </p:sp>
      <p:sp>
        <p:nvSpPr>
          <p:cNvPr id="336" name="Google Shape;336;p52"/>
          <p:cNvSpPr txBox="1"/>
          <p:nvPr/>
        </p:nvSpPr>
        <p:spPr>
          <a:xfrm>
            <a:off x="1670650" y="1988150"/>
            <a:ext cx="4936500" cy="78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로그인을 위한 사용자 데이터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53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미션 데이터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342" name="Google Shape;342;p53"/>
          <p:cNvGraphicFramePr/>
          <p:nvPr/>
        </p:nvGraphicFramePr>
        <p:xfrm>
          <a:off x="787400" y="14299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{1147B879-856D-4C51-8A11-1C6340D2F1A1}</a:tableStyleId>
              </a:tblPr>
              <a:tblGrid>
                <a:gridCol w="1598675"/>
                <a:gridCol w="5770500"/>
              </a:tblGrid>
              <a:tr h="2267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컬럼명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</a:tr>
              <a:tr h="208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mission_id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고유 미션 번호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8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type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A/B 구분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8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quantity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운반할 자원량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8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assigned_time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미션 생성 시각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8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pickup_point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적재 지점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8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dropoff_point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하역 지점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081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status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진행 중 / 완료 / 실패 등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8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Noto Sans KR"/>
                <a:ea typeface="Noto Sans KR"/>
                <a:cs typeface="Noto Sans KR"/>
                <a:sym typeface="Noto Sans KR"/>
              </a:rPr>
              <a:t>시스템 설계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54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트럭 상태 이력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348" name="Google Shape;348;p54"/>
          <p:cNvGraphicFramePr/>
          <p:nvPr/>
        </p:nvGraphicFramePr>
        <p:xfrm>
          <a:off x="545500" y="10822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{1147B879-856D-4C51-8A11-1C6340D2F1A1}</a:tableStyleId>
              </a:tblPr>
              <a:tblGrid>
                <a:gridCol w="1115800"/>
                <a:gridCol w="6947475"/>
              </a:tblGrid>
              <a:tr h="2476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컬럼명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timestamp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기록 시각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position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현재 위치 (RFID 기반)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state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FSM 상태 (moving_to_pickup 등)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battery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배터리 잔량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obstacle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장애물 여부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speed_level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속도 단계 (1~3)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5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시설 이벤트 로그</a:t>
            </a:r>
            <a:endParaRPr/>
          </a:p>
        </p:txBody>
      </p:sp>
      <p:graphicFrame>
        <p:nvGraphicFramePr>
          <p:cNvPr id="354" name="Google Shape;354;p55"/>
          <p:cNvGraphicFramePr/>
          <p:nvPr/>
        </p:nvGraphicFramePr>
        <p:xfrm>
          <a:off x="642938" y="12258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{1147B879-856D-4C51-8A11-1C6340D2F1A1}</a:tableStyleId>
              </a:tblPr>
              <a:tblGrid>
                <a:gridCol w="2286000"/>
                <a:gridCol w="5572125"/>
              </a:tblGrid>
              <a:tr h="2476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컬럼명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timestamp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이벤트 발생 시각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device_id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GATE_A, BELT, 등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command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전송된 명령어 (GATE_A_OPEN)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response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OK, FAIL, BUSY 등 응답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mission_id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관련된 미션 (선택적)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6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TCP 통신 로그 (Raw Messages)</a:t>
            </a:r>
            <a:endParaRPr/>
          </a:p>
        </p:txBody>
      </p:sp>
      <p:graphicFrame>
        <p:nvGraphicFramePr>
          <p:cNvPr id="360" name="Google Shape;360;p56"/>
          <p:cNvGraphicFramePr/>
          <p:nvPr/>
        </p:nvGraphicFramePr>
        <p:xfrm>
          <a:off x="379200" y="1203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{1147B879-856D-4C51-8A11-1C6340D2F1A1}</a:tableStyleId>
              </a:tblPr>
              <a:tblGrid>
                <a:gridCol w="2192125"/>
                <a:gridCol w="6058775"/>
              </a:tblGrid>
              <a:tr h="2476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컬럼명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timestamp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수신 또는 송신 시각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direction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INBOUND / OUTBOUND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sender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메시지 발신자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receiver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수신자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cmd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명령어 종류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payload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전체 JSON 내용 (문자열 저장)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7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에러/이벤트 로그</a:t>
            </a:r>
            <a:endParaRPr/>
          </a:p>
        </p:txBody>
      </p:sp>
      <p:graphicFrame>
        <p:nvGraphicFramePr>
          <p:cNvPr id="366" name="Google Shape;366;p57"/>
          <p:cNvGraphicFramePr/>
          <p:nvPr/>
        </p:nvGraphicFramePr>
        <p:xfrm>
          <a:off x="522825" y="12863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{1147B879-856D-4C51-8A11-1C6340D2F1A1}</a:tableStyleId>
              </a:tblPr>
              <a:tblGrid>
                <a:gridCol w="2090925"/>
                <a:gridCol w="6115975"/>
              </a:tblGrid>
              <a:tr h="34187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컬럼명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</a:tr>
              <a:tr h="313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timestamp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발생 시각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3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source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트럭 / 게이트 / 벨트 / 서버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3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error_type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통신 끊김 / 응답 없음 / 인식 실패 등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13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message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상세 설명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58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GUI </a:t>
            </a:r>
            <a:r>
              <a:rPr lang="ko"/>
              <a:t>설계</a:t>
            </a:r>
            <a:endParaRPr/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59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Login</a:t>
            </a:r>
            <a:endParaRPr/>
          </a:p>
        </p:txBody>
      </p:sp>
      <p:sp>
        <p:nvSpPr>
          <p:cNvPr id="377" name="Google Shape;377;p59"/>
          <p:cNvSpPr txBox="1"/>
          <p:nvPr/>
        </p:nvSpPr>
        <p:spPr>
          <a:xfrm>
            <a:off x="2857500" y="2087975"/>
            <a:ext cx="5110200" cy="160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 sz="1600">
                <a:solidFill>
                  <a:schemeClr val="accent1"/>
                </a:solidFill>
                <a:latin typeface="Noto Sans KR"/>
                <a:ea typeface="Noto Sans KR"/>
                <a:cs typeface="Noto Sans KR"/>
                <a:sym typeface="Noto Sans KR"/>
              </a:rPr>
              <a:t>보류</a:t>
            </a:r>
            <a:endParaRPr sz="1600">
              <a:solidFill>
                <a:schemeClr val="accent1"/>
              </a:solidFill>
              <a:latin typeface="Noto Sans KR"/>
              <a:ea typeface="Noto Sans KR"/>
              <a:cs typeface="Noto Sans KR"/>
              <a:sym typeface="Noto Sans KR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60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Main Monitoring</a:t>
            </a:r>
            <a:endParaRPr/>
          </a:p>
        </p:txBody>
      </p:sp>
      <p:graphicFrame>
        <p:nvGraphicFramePr>
          <p:cNvPr id="383" name="Google Shape;383;p60"/>
          <p:cNvGraphicFramePr/>
          <p:nvPr/>
        </p:nvGraphicFramePr>
        <p:xfrm>
          <a:off x="582600" y="1205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{FD365822-ABC9-4C2D-9B4A-7D9A0CA02396}</a:tableStyleId>
              </a:tblPr>
              <a:tblGrid>
                <a:gridCol w="1190875"/>
                <a:gridCol w="1614175"/>
                <a:gridCol w="5144500"/>
              </a:tblGrid>
              <a:tr h="20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구성요소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사용 위젯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</a:tr>
              <a:tr h="20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지도 패널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QGraphicView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‧트럭, 게이트, 충전소 등을 그래픽 아이템으로 표시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20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트럭 상태 패널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QLabel, 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QProgressbar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‧트럭별 배터리, 적재 상태 표시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20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긴급 알림 표시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QLabel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‧긴급 상황 발생 시 시각적으로 강조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20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긴급 정지 버튼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QPushButton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7" name="Shape 3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8" name="Google Shape;388;p61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Facility Control</a:t>
            </a:r>
            <a:endParaRPr/>
          </a:p>
        </p:txBody>
      </p:sp>
      <p:graphicFrame>
        <p:nvGraphicFramePr>
          <p:cNvPr id="389" name="Google Shape;389;p61"/>
          <p:cNvGraphicFramePr/>
          <p:nvPr/>
        </p:nvGraphicFramePr>
        <p:xfrm>
          <a:off x="582600" y="1205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{FD365822-ABC9-4C2D-9B4A-7D9A0CA02396}</a:tableStyleId>
              </a:tblPr>
              <a:tblGrid>
                <a:gridCol w="1190875"/>
                <a:gridCol w="1614175"/>
                <a:gridCol w="5144500"/>
              </a:tblGrid>
              <a:tr h="20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구성요소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사용 위젯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</a:tr>
              <a:tr h="20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설비 리스트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QTreeWidget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‧</a:t>
                      </a: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설비별로 하위 항목까지 구분해서 표시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20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자동/수동 토글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QCheckBox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‧수동/자동 모드 전환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20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수동 제어 버튼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QPushButton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‧</a:t>
                      </a: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작동/정지 등 직접 명령 버튼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62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Event Log</a:t>
            </a:r>
            <a:endParaRPr/>
          </a:p>
        </p:txBody>
      </p:sp>
      <p:graphicFrame>
        <p:nvGraphicFramePr>
          <p:cNvPr id="395" name="Google Shape;395;p62"/>
          <p:cNvGraphicFramePr/>
          <p:nvPr/>
        </p:nvGraphicFramePr>
        <p:xfrm>
          <a:off x="582600" y="12050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{FD365822-ABC9-4C2D-9B4A-7D9A0CA02396}</a:tableStyleId>
              </a:tblPr>
              <a:tblGrid>
                <a:gridCol w="1190875"/>
                <a:gridCol w="1614175"/>
                <a:gridCol w="5144500"/>
              </a:tblGrid>
              <a:tr h="20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구성요소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사용 위젯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설명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D966"/>
                    </a:solidFill>
                  </a:tcPr>
                </a:tc>
              </a:tr>
              <a:tr h="20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이벤트 테이블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QTableWidget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‧</a:t>
                      </a: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시간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‧이벤트 내용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‧관련 트럭/설비 표시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2052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검색/필터 박스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QLineEdit, 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QComboBox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‧</a:t>
                      </a: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키워드 검색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‧트럭/설비별 필터링 가능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  <a:tr h="342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새로고침 버튼</a:t>
                      </a:r>
                      <a:endParaRPr b="1"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QPushButton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‧</a:t>
                      </a:r>
                      <a:r>
                        <a:rPr lang="ko" sz="10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최신 이벤트 가져오기 버튼</a:t>
                      </a:r>
                      <a:endParaRPr sz="10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9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MCU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MCU</a:t>
            </a:r>
            <a:endParaRPr/>
          </a:p>
        </p:txBody>
      </p:sp>
      <p:graphicFrame>
        <p:nvGraphicFramePr>
          <p:cNvPr id="125" name="Google Shape;125;p20"/>
          <p:cNvGraphicFramePr/>
          <p:nvPr/>
        </p:nvGraphicFramePr>
        <p:xfrm>
          <a:off x="453575" y="1230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{FD365822-ABC9-4C2D-9B4A-7D9A0CA02396}</a:tableStyleId>
              </a:tblPr>
              <a:tblGrid>
                <a:gridCol w="1004400"/>
                <a:gridCol w="1011975"/>
                <a:gridCol w="6054150"/>
              </a:tblGrid>
              <a:tr h="2993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TRUCK</a:t>
                      </a:r>
                      <a:endParaRPr b="1" sz="12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solidFill>
                      <a:srgbClr val="FFD966"/>
                    </a:solidFill>
                  </a:tcPr>
                </a:tc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ESP32 WROOM</a:t>
                      </a:r>
                      <a:endParaRPr sz="12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/>
                </a:tc>
                <a:tc hMerge="1"/>
              </a:tr>
              <a:tr h="299350">
                <a:tc row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Facilities</a:t>
                      </a:r>
                      <a:endParaRPr b="1" sz="12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GATE</a:t>
                      </a:r>
                      <a:endParaRPr b="1" sz="12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solidFill>
                      <a:srgbClr val="FFE599"/>
                    </a:solidFill>
                  </a:tcPr>
                </a:tc>
                <a:tc rowSpan="3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12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Arduino UNO</a:t>
                      </a:r>
                      <a:endParaRPr sz="12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/>
                </a:tc>
              </a:tr>
              <a:tr h="29935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LOAD</a:t>
                      </a:r>
                      <a:endParaRPr b="1" sz="12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solidFill>
                      <a:srgbClr val="FFE599"/>
                    </a:solidFill>
                  </a:tcPr>
                </a:tc>
                <a:tc vMerge="1"/>
              </a:tr>
              <a:tr h="299350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2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BELT</a:t>
                      </a:r>
                      <a:endParaRPr b="1" sz="12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 anchor="ctr">
                    <a:solidFill>
                      <a:srgbClr val="FFE599"/>
                    </a:solidFill>
                  </a:tcPr>
                </a:tc>
                <a:tc vMerge="1"/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1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MAP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2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맵 구성</a:t>
            </a:r>
            <a:endParaRPr/>
          </a:p>
        </p:txBody>
      </p:sp>
      <p:sp>
        <p:nvSpPr>
          <p:cNvPr id="136" name="Google Shape;136;p22"/>
          <p:cNvSpPr/>
          <p:nvPr/>
        </p:nvSpPr>
        <p:spPr>
          <a:xfrm>
            <a:off x="779650" y="1297400"/>
            <a:ext cx="7722900" cy="33240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7" name="Google Shape;137;p22"/>
          <p:cNvSpPr/>
          <p:nvPr/>
        </p:nvSpPr>
        <p:spPr>
          <a:xfrm>
            <a:off x="4564413" y="990300"/>
            <a:ext cx="237900" cy="6066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Lato"/>
                <a:ea typeface="Lato"/>
                <a:cs typeface="Lato"/>
                <a:sym typeface="Lato"/>
              </a:rPr>
              <a:t>8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8" name="Google Shape;138;p22"/>
          <p:cNvSpPr/>
          <p:nvPr/>
        </p:nvSpPr>
        <p:spPr>
          <a:xfrm>
            <a:off x="4564425" y="4314400"/>
            <a:ext cx="237900" cy="606600"/>
          </a:xfrm>
          <a:prstGeom prst="rect">
            <a:avLst/>
          </a:prstGeom>
          <a:solidFill>
            <a:srgbClr val="6AA84F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Lato"/>
                <a:ea typeface="Lato"/>
                <a:cs typeface="Lato"/>
                <a:sym typeface="Lato"/>
              </a:rPr>
              <a:t>3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39" name="Google Shape;139;p22"/>
          <p:cNvSpPr txBox="1"/>
          <p:nvPr/>
        </p:nvSpPr>
        <p:spPr>
          <a:xfrm>
            <a:off x="4253475" y="3927400"/>
            <a:ext cx="8598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게이트 B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0" name="Google Shape;140;p22"/>
          <p:cNvSpPr txBox="1"/>
          <p:nvPr/>
        </p:nvSpPr>
        <p:spPr>
          <a:xfrm>
            <a:off x="4253475" y="1696600"/>
            <a:ext cx="8598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게이트 A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1" name="Google Shape;141;p22"/>
          <p:cNvSpPr/>
          <p:nvPr/>
        </p:nvSpPr>
        <p:spPr>
          <a:xfrm>
            <a:off x="414550" y="2103250"/>
            <a:ext cx="714000" cy="606600"/>
          </a:xfrm>
          <a:prstGeom prst="rect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Lato"/>
                <a:ea typeface="Lato"/>
                <a:cs typeface="Lato"/>
                <a:sym typeface="Lato"/>
              </a:rPr>
              <a:t>6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2" name="Google Shape;142;p22"/>
          <p:cNvSpPr txBox="1"/>
          <p:nvPr/>
        </p:nvSpPr>
        <p:spPr>
          <a:xfrm>
            <a:off x="1220625" y="2224925"/>
            <a:ext cx="13743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 화물 적재 장소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Google Shape;143;p22"/>
          <p:cNvSpPr/>
          <p:nvPr/>
        </p:nvSpPr>
        <p:spPr>
          <a:xfrm>
            <a:off x="3433113" y="1026000"/>
            <a:ext cx="535200" cy="535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Lato"/>
                <a:ea typeface="Lato"/>
                <a:cs typeface="Lato"/>
                <a:sym typeface="Lato"/>
              </a:rPr>
              <a:t>7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4" name="Google Shape;144;p22"/>
          <p:cNvSpPr/>
          <p:nvPr/>
        </p:nvSpPr>
        <p:spPr>
          <a:xfrm>
            <a:off x="8152825" y="2067425"/>
            <a:ext cx="714000" cy="606600"/>
          </a:xfrm>
          <a:prstGeom prst="rect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Lato"/>
                <a:ea typeface="Lato"/>
                <a:cs typeface="Lato"/>
                <a:sym typeface="Lato"/>
              </a:rPr>
              <a:t>10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5" name="Google Shape;145;p22"/>
          <p:cNvSpPr txBox="1"/>
          <p:nvPr/>
        </p:nvSpPr>
        <p:spPr>
          <a:xfrm>
            <a:off x="6709600" y="2260750"/>
            <a:ext cx="12054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컨베이어 벨트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6" name="Google Shape;146;p22"/>
          <p:cNvSpPr txBox="1"/>
          <p:nvPr/>
        </p:nvSpPr>
        <p:spPr>
          <a:xfrm>
            <a:off x="5192025" y="3984400"/>
            <a:ext cx="11055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체크포인트 A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7" name="Google Shape;147;p22"/>
          <p:cNvSpPr txBox="1"/>
          <p:nvPr/>
        </p:nvSpPr>
        <p:spPr>
          <a:xfrm>
            <a:off x="3147975" y="3984400"/>
            <a:ext cx="11055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체크포인트 B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8" name="Google Shape;148;p22"/>
          <p:cNvSpPr txBox="1"/>
          <p:nvPr/>
        </p:nvSpPr>
        <p:spPr>
          <a:xfrm>
            <a:off x="3069225" y="1677400"/>
            <a:ext cx="11055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체크포인트 C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9" name="Google Shape;149;p22"/>
          <p:cNvSpPr txBox="1"/>
          <p:nvPr/>
        </p:nvSpPr>
        <p:spPr>
          <a:xfrm>
            <a:off x="5192025" y="1677400"/>
            <a:ext cx="11055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체크포인트 D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0" name="Google Shape;150;p22"/>
          <p:cNvSpPr/>
          <p:nvPr/>
        </p:nvSpPr>
        <p:spPr>
          <a:xfrm>
            <a:off x="414550" y="3144550"/>
            <a:ext cx="714000" cy="606600"/>
          </a:xfrm>
          <a:prstGeom prst="rect">
            <a:avLst/>
          </a:prstGeom>
          <a:solidFill>
            <a:srgbClr val="CC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Lato"/>
                <a:ea typeface="Lato"/>
                <a:cs typeface="Lato"/>
                <a:sym typeface="Lato"/>
              </a:rPr>
              <a:t>5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1" name="Google Shape;151;p22"/>
          <p:cNvSpPr txBox="1"/>
          <p:nvPr/>
        </p:nvSpPr>
        <p:spPr>
          <a:xfrm>
            <a:off x="1220625" y="3266225"/>
            <a:ext cx="1466400" cy="29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B </a:t>
            </a:r>
            <a:r>
              <a:rPr lang="ko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화물 적재 장소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2" name="Google Shape;152;p22"/>
          <p:cNvSpPr/>
          <p:nvPr/>
        </p:nvSpPr>
        <p:spPr>
          <a:xfrm>
            <a:off x="8152825" y="3180250"/>
            <a:ext cx="714000" cy="535200"/>
          </a:xfrm>
          <a:prstGeom prst="rect">
            <a:avLst/>
          </a:prstGeom>
          <a:solidFill>
            <a:srgbClr val="3D85C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Lato"/>
                <a:ea typeface="Lato"/>
                <a:cs typeface="Lato"/>
                <a:sym typeface="Lato"/>
              </a:rPr>
              <a:t>1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3" name="Google Shape;153;p22"/>
          <p:cNvSpPr txBox="1"/>
          <p:nvPr/>
        </p:nvSpPr>
        <p:spPr>
          <a:xfrm>
            <a:off x="6886200" y="3282850"/>
            <a:ext cx="11055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대기 장소 및 충전소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4" name="Google Shape;154;p22"/>
          <p:cNvSpPr/>
          <p:nvPr/>
        </p:nvSpPr>
        <p:spPr>
          <a:xfrm>
            <a:off x="5477163" y="1026000"/>
            <a:ext cx="535200" cy="535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Lato"/>
                <a:ea typeface="Lato"/>
                <a:cs typeface="Lato"/>
                <a:sym typeface="Lato"/>
              </a:rPr>
              <a:t>9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5" name="Google Shape;155;p22"/>
          <p:cNvSpPr/>
          <p:nvPr/>
        </p:nvSpPr>
        <p:spPr>
          <a:xfrm>
            <a:off x="3433125" y="4350100"/>
            <a:ext cx="535200" cy="535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>
                <a:latin typeface="Lato"/>
                <a:ea typeface="Lato"/>
                <a:cs typeface="Lato"/>
                <a:sym typeface="Lato"/>
              </a:rPr>
              <a:t>4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6" name="Google Shape;156;p22"/>
          <p:cNvSpPr/>
          <p:nvPr/>
        </p:nvSpPr>
        <p:spPr>
          <a:xfrm>
            <a:off x="5477175" y="4350100"/>
            <a:ext cx="535200" cy="535200"/>
          </a:xfrm>
          <a:prstGeom prst="ellipse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ko" sz="1300">
                <a:latin typeface="Lato"/>
                <a:ea typeface="Lato"/>
                <a:cs typeface="Lato"/>
                <a:sym typeface="Lato"/>
              </a:rPr>
              <a:t>2</a:t>
            </a:r>
            <a:endParaRPr sz="1300"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/>
          <p:nvPr>
            <p:ph type="title"/>
          </p:nvPr>
        </p:nvSpPr>
        <p:spPr>
          <a:xfrm>
            <a:off x="133200" y="166525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ko"/>
              <a:t>전체 순환 경로 </a:t>
            </a:r>
            <a:endParaRPr>
              <a:latin typeface="Noto Sans KR"/>
              <a:ea typeface="Noto Sans KR"/>
              <a:cs typeface="Noto Sans KR"/>
              <a:sym typeface="Noto Sans KR"/>
            </a:endParaRPr>
          </a:p>
        </p:txBody>
      </p:sp>
      <p:graphicFrame>
        <p:nvGraphicFramePr>
          <p:cNvPr id="162" name="Google Shape;162;p23"/>
          <p:cNvGraphicFramePr/>
          <p:nvPr/>
        </p:nvGraphicFramePr>
        <p:xfrm>
          <a:off x="371975" y="10045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{1147B879-856D-4C51-8A11-1C6340D2F1A1}</a:tableStyleId>
              </a:tblPr>
              <a:tblGrid>
                <a:gridCol w="909725"/>
                <a:gridCol w="2126625"/>
                <a:gridCol w="1171375"/>
                <a:gridCol w="4192325"/>
              </a:tblGrid>
              <a:tr h="24765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1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노드 번호</a:t>
                      </a:r>
                      <a:endParaRPr b="1" sz="11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1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명칭</a:t>
                      </a:r>
                      <a:endParaRPr b="1" sz="11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1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구분</a:t>
                      </a:r>
                      <a:endParaRPr b="1" sz="11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ko" sz="11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기능</a:t>
                      </a:r>
                      <a:endParaRPr b="1" sz="11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D966"/>
                    </a:solidFill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대기 장소 및 충전소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충전소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트럭 초기 위치, 충전 FSM 상태 진입 지점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2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체크포인트 A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 진입 지점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도달 시 GATE 오픈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3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 A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출입구, </a:t>
                      </a: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실제 정차 위치 아님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4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체크포인트 B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 진입 지점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도달 시 GATE 닫힘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5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 화물 적재 장소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적재지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A 타입 화물 로딩 지점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6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B 화물 적재 장소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B</a:t>
                      </a: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 타입 화물 로딩 지점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7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체크포인트 C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 진입 지점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도달 시 GATE 오픈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8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  B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출입구, 실제 정차 위치 아님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9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체크포인트 D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게이트 진입 지점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도달 시 GATE 닫힘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476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10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FE599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컨베이어 벨트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하차지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" sz="900">
                          <a:latin typeface="Noto Sans KR"/>
                          <a:ea typeface="Noto Sans KR"/>
                          <a:cs typeface="Noto Sans KR"/>
                          <a:sym typeface="Noto Sans KR"/>
                        </a:rPr>
                        <a:t>화물 하차 지점 (도착지)</a:t>
                      </a:r>
                      <a:endParaRPr sz="900">
                        <a:latin typeface="Noto Sans KR"/>
                        <a:ea typeface="Noto Sans KR"/>
                        <a:cs typeface="Noto Sans KR"/>
                        <a:sym typeface="Noto Sans KR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BF90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63" name="Google Shape;163;p23"/>
          <p:cNvSpPr txBox="1"/>
          <p:nvPr/>
        </p:nvSpPr>
        <p:spPr>
          <a:xfrm>
            <a:off x="0" y="0"/>
            <a:ext cx="30000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